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62" r:id="rId10"/>
    <p:sldId id="271" r:id="rId11"/>
    <p:sldId id="263" r:id="rId12"/>
    <p:sldId id="266" r:id="rId13"/>
    <p:sldId id="264" r:id="rId14"/>
    <p:sldId id="281" r:id="rId15"/>
    <p:sldId id="282" r:id="rId16"/>
    <p:sldId id="283" r:id="rId17"/>
    <p:sldId id="284" r:id="rId18"/>
    <p:sldId id="272" r:id="rId19"/>
    <p:sldId id="267" r:id="rId20"/>
    <p:sldId id="285" r:id="rId21"/>
    <p:sldId id="274" r:id="rId22"/>
    <p:sldId id="273" r:id="rId23"/>
    <p:sldId id="275" r:id="rId24"/>
    <p:sldId id="276" r:id="rId25"/>
    <p:sldId id="279" r:id="rId26"/>
    <p:sldId id="286" r:id="rId27"/>
    <p:sldId id="293" r:id="rId28"/>
    <p:sldId id="288" r:id="rId29"/>
    <p:sldId id="290" r:id="rId30"/>
    <p:sldId id="291" r:id="rId31"/>
    <p:sldId id="294" r:id="rId32"/>
    <p:sldId id="292" r:id="rId33"/>
    <p:sldId id="295" r:id="rId34"/>
    <p:sldId id="304" r:id="rId35"/>
    <p:sldId id="296" r:id="rId36"/>
    <p:sldId id="305" r:id="rId37"/>
    <p:sldId id="297" r:id="rId38"/>
    <p:sldId id="298" r:id="rId39"/>
    <p:sldId id="299" r:id="rId40"/>
    <p:sldId id="300" r:id="rId41"/>
    <p:sldId id="302" r:id="rId42"/>
    <p:sldId id="301" r:id="rId43"/>
    <p:sldId id="30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757"/>
    <a:srgbClr val="C45C78"/>
    <a:srgbClr val="322831"/>
    <a:srgbClr val="ACD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/>
    <p:restoredTop sz="80952"/>
  </p:normalViewPr>
  <p:slideViewPr>
    <p:cSldViewPr snapToGrid="0" snapToObjects="1">
      <p:cViewPr varScale="1">
        <p:scale>
          <a:sx n="80" d="100"/>
          <a:sy n="80" d="100"/>
        </p:scale>
        <p:origin x="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6DD7-65E8-3B45-B262-3C3CCE4979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C4E69-D7E5-D540-8B13-7337AF754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1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lbolge#cite_note-:0-1" TargetMode="External"/><Relationship Id="rId4" Type="http://schemas.openxmlformats.org/officeDocument/2006/relationships/hyperlink" Target="https://en.wikipedia.org/wiki/Beam_search" TargetMode="External"/><Relationship Id="rId5" Type="http://schemas.openxmlformats.org/officeDocument/2006/relationships/hyperlink" Target="https://en.wikipedia.org/wiki/Lisp_programming_language" TargetMode="External"/><Relationship Id="rId6" Type="http://schemas.openxmlformats.org/officeDocument/2006/relationships/hyperlink" Target="https://en.wikipedia.org/wiki/Malbolge#cite_note-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direct comparison</a:t>
            </a:r>
            <a:r>
              <a:rPr lang="en-US" baseline="0" dirty="0" smtClean="0"/>
              <a:t> of how different languages solve the same, simple problem.</a:t>
            </a:r>
          </a:p>
          <a:p>
            <a:r>
              <a:rPr lang="en-US" baseline="0" dirty="0" smtClean="0"/>
              <a:t>Encourage exploration.</a:t>
            </a:r>
          </a:p>
          <a:p>
            <a:r>
              <a:rPr lang="en-US" baseline="0" dirty="0" smtClean="0"/>
              <a:t>Help you choose your next language to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1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addition to colons,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adds a compilation step.</a:t>
            </a:r>
          </a:p>
          <a:p>
            <a:r>
              <a:rPr lang="en-US" baseline="0" dirty="0" smtClean="0"/>
              <a:t>Text editors can do smart code completion.</a:t>
            </a:r>
          </a:p>
          <a:p>
            <a:r>
              <a:rPr lang="en-US" baseline="0" dirty="0" smtClean="0"/>
              <a:t>You might want </a:t>
            </a:r>
            <a:r>
              <a:rPr lang="en-US" baseline="0" dirty="0" err="1" smtClean="0"/>
              <a:t>typings</a:t>
            </a:r>
            <a:r>
              <a:rPr lang="en-US" baseline="0" dirty="0" smtClean="0"/>
              <a:t> for third-party code, which can be another hoop to jump through.</a:t>
            </a:r>
          </a:p>
          <a:p>
            <a:r>
              <a:rPr lang="en-US" baseline="0" dirty="0" smtClean="0"/>
              <a:t>All fields can be null in TS by default, which we expect for our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 field.</a:t>
            </a:r>
          </a:p>
          <a:p>
            <a:r>
              <a:rPr lang="en-US" baseline="0" dirty="0" smtClean="0"/>
              <a:t>If we don’t have that !== null check, the compiler will still build.</a:t>
            </a:r>
          </a:p>
          <a:p>
            <a:r>
              <a:rPr lang="en-US" baseline="0" dirty="0" err="1" smtClean="0"/>
              <a:t>TypeScript</a:t>
            </a:r>
            <a:r>
              <a:rPr lang="en-US" baseline="0" dirty="0" smtClean="0"/>
              <a:t> does not enforce that you catch exceptions where they could arise.</a:t>
            </a:r>
          </a:p>
          <a:p>
            <a:r>
              <a:rPr lang="en-US" baseline="0" dirty="0" smtClean="0"/>
              <a:t>It allows you to delete keys from objects and thus violate their contracts.</a:t>
            </a:r>
          </a:p>
          <a:p>
            <a:r>
              <a:rPr lang="en-US" baseline="0" dirty="0" smtClean="0"/>
              <a:t>You need to do the same thing twice, sort of, when dealing with outside data.</a:t>
            </a:r>
          </a:p>
          <a:p>
            <a:r>
              <a:rPr lang="en-US" baseline="0" dirty="0" smtClean="0"/>
              <a:t>Having that Player interface is not enough to enforce that because the value of the player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is determined at run-time.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approach we saw in JavaScript is not unique.</a:t>
            </a:r>
          </a:p>
          <a:p>
            <a:r>
              <a:rPr lang="en-US" dirty="0" smtClean="0"/>
              <a:t>Other</a:t>
            </a:r>
            <a:r>
              <a:rPr lang="en-US" baseline="0" dirty="0" smtClean="0"/>
              <a:t> languages will handle this in almost exactly the same way.</a:t>
            </a:r>
          </a:p>
          <a:p>
            <a:r>
              <a:rPr lang="en-US" baseline="0" dirty="0" smtClean="0"/>
              <a:t>If you know how to solve a problem in one language, you probably know how to solve a similar problem in some languages you’ve never seen before.</a:t>
            </a:r>
          </a:p>
          <a:p>
            <a:r>
              <a:rPr lang="en-US" baseline="0" dirty="0" smtClean="0"/>
              <a:t>The following four slides shows two implementations side by side. Can you name the two languages there?</a:t>
            </a:r>
          </a:p>
          <a:p>
            <a:r>
              <a:rPr lang="en-US" baseline="0" dirty="0" smtClean="0"/>
              <a:t>BETTING BEGINS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of these were really easy to implement,</a:t>
            </a:r>
            <a:r>
              <a:rPr lang="en-US" baseline="0" dirty="0" smtClean="0"/>
              <a:t> though I have experience with Ruby, and nearly zero experience with Python.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Python:</a:t>
            </a:r>
          </a:p>
          <a:p>
            <a:r>
              <a:rPr lang="en-US" dirty="0" smtClean="0"/>
              <a:t>Lack of curly braces and “end”</a:t>
            </a:r>
            <a:r>
              <a:rPr lang="en-US" baseline="0" dirty="0" smtClean="0"/>
              <a:t> keywords.</a:t>
            </a:r>
          </a:p>
          <a:p>
            <a:r>
              <a:rPr lang="en-US" dirty="0" smtClean="0"/>
              <a:t>Instead it uses colons and whitespace.</a:t>
            </a:r>
          </a:p>
          <a:p>
            <a:r>
              <a:rPr lang="en-US" dirty="0" smtClean="0"/>
              <a:t>Null is “None”.</a:t>
            </a:r>
          </a:p>
          <a:p>
            <a:r>
              <a:rPr lang="en-US" dirty="0" smtClean="0"/>
              <a:t>Catch is “except”.</a:t>
            </a:r>
          </a:p>
          <a:p>
            <a:r>
              <a:rPr lang="en-US" dirty="0" smtClean="0"/>
              <a:t>You import local</a:t>
            </a:r>
            <a:r>
              <a:rPr lang="en-US" baseline="0" dirty="0" smtClean="0"/>
              <a:t> files the same as package dependencies.</a:t>
            </a:r>
          </a:p>
          <a:p>
            <a:r>
              <a:rPr lang="en-US" baseline="0" dirty="0" smtClean="0"/>
              <a:t>JS-like hashes.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Ruby:</a:t>
            </a:r>
          </a:p>
          <a:p>
            <a:r>
              <a:rPr lang="en-US" baseline="0" dirty="0" smtClean="0"/>
              <a:t>“</a:t>
            </a:r>
            <a:r>
              <a:rPr lang="en-US" baseline="0" dirty="0" err="1" smtClean="0"/>
              <a:t>require_relative</a:t>
            </a:r>
            <a:r>
              <a:rPr lang="en-US" baseline="0" dirty="0" smtClean="0"/>
              <a:t>” is for your local files.</a:t>
            </a:r>
          </a:p>
          <a:p>
            <a:r>
              <a:rPr lang="en-US" baseline="0" dirty="0" smtClean="0"/>
              <a:t>Everything returns. See how the introduce function uses string concatenation with an if statement.</a:t>
            </a:r>
          </a:p>
          <a:p>
            <a:r>
              <a:rPr lang="en-US" baseline="0" dirty="0" smtClean="0"/>
              <a:t>Functions can have cool question marks and exclamation points in them.</a:t>
            </a:r>
          </a:p>
          <a:p>
            <a:r>
              <a:rPr lang="en-US" baseline="0" dirty="0" smtClean="0"/>
              <a:t>Try/catch in begin/rescue/end.</a:t>
            </a:r>
          </a:p>
          <a:p>
            <a:r>
              <a:rPr lang="en-US" baseline="0" dirty="0" smtClean="0"/>
              <a:t>Class-level members can be access via “::” though it’s not necessary to do it this way.</a:t>
            </a:r>
            <a:endParaRPr lang="en-US" dirty="0" smtClean="0"/>
          </a:p>
          <a:p>
            <a:r>
              <a:rPr lang="en-US" dirty="0" smtClean="0"/>
              <a:t>Hash rockets!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we think * does?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does </a:t>
            </a:r>
            <a:r>
              <a:rPr lang="en-US" baseline="0" dirty="0" err="1" smtClean="0"/>
              <a:t>require_relative</a:t>
            </a:r>
            <a:r>
              <a:rPr lang="en-US" baseline="0" dirty="0" smtClean="0"/>
              <a:t>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one on the right can use hash rockets as well.</a:t>
            </a:r>
          </a:p>
          <a:p>
            <a:endParaRPr lang="en-US" dirty="0" smtClean="0"/>
          </a:p>
          <a:p>
            <a:r>
              <a:rPr lang="en-US" dirty="0" smtClean="0"/>
              <a:t>Both allow trailing commas.</a:t>
            </a:r>
          </a:p>
          <a:p>
            <a:endParaRPr lang="en-US" dirty="0" smtClean="0"/>
          </a:p>
          <a:p>
            <a:r>
              <a:rPr lang="en-US" dirty="0" smtClean="0"/>
              <a:t>Both</a:t>
            </a:r>
            <a:r>
              <a:rPr lang="en-US" baseline="0" dirty="0" smtClean="0"/>
              <a:t> allow use of double or single quotes.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one on the left does not symbols like the one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7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Wrap-up.</a:t>
            </a:r>
          </a:p>
          <a:p>
            <a:endParaRPr lang="en-US" dirty="0" smtClean="0"/>
          </a:p>
          <a:p>
            <a:r>
              <a:rPr lang="en-US" dirty="0" smtClean="0"/>
              <a:t>Why</a:t>
            </a:r>
            <a:r>
              <a:rPr lang="en-US" baseline="0" dirty="0" smtClean="0"/>
              <a:t> use Python? Tensor-flow.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use Ruby? Rails.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Art Credit: https://</a:t>
            </a:r>
            <a:r>
              <a:rPr lang="en-US" dirty="0" err="1" smtClean="0"/>
              <a:t>toggl.com</a:t>
            </a:r>
            <a:r>
              <a:rPr lang="en-US" dirty="0" smtClean="0"/>
              <a:t>/programming-princess/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 language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48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Somebody other than Michael or Paul explain to me exactly what’s going on here.</a:t>
            </a:r>
          </a:p>
          <a:p>
            <a:r>
              <a:rPr lang="en-US" dirty="0" smtClean="0"/>
              <a:t>Explain “t”.</a:t>
            </a:r>
          </a:p>
          <a:p>
            <a:r>
              <a:rPr lang="en-US" dirty="0" smtClean="0"/>
              <a:t>Big problem with the package manager,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quicklisp</a:t>
            </a:r>
            <a:r>
              <a:rPr lang="en-US" baseline="0" dirty="0" smtClean="0"/>
              <a:t>, for common lisp.</a:t>
            </a:r>
          </a:p>
          <a:p>
            <a:r>
              <a:rPr lang="en-US" dirty="0" smtClean="0"/>
              <a:t>It took too long to get a package manager up and running.</a:t>
            </a:r>
          </a:p>
          <a:p>
            <a:r>
              <a:rPr lang="en-US" dirty="0" smtClean="0"/>
              <a:t>What packages exist for </a:t>
            </a:r>
            <a:r>
              <a:rPr lang="en-US" dirty="0" err="1" smtClean="0"/>
              <a:t>json</a:t>
            </a:r>
            <a:r>
              <a:rPr lang="en-US" dirty="0" smtClean="0"/>
              <a:t>-schema in Lisp are not published to </a:t>
            </a:r>
            <a:r>
              <a:rPr lang="en-US" dirty="0" err="1" smtClean="0"/>
              <a:t>quicklisp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So, I rolled</a:t>
            </a:r>
            <a:r>
              <a:rPr lang="en-US" baseline="0" dirty="0" smtClean="0"/>
              <a:t> my own instead of copying and pasting somebody else’s code.</a:t>
            </a:r>
          </a:p>
          <a:p>
            <a:r>
              <a:rPr lang="en-US" dirty="0" smtClean="0"/>
              <a:t>Decoding the </a:t>
            </a:r>
            <a:r>
              <a:rPr lang="en-US" dirty="0" err="1" smtClean="0"/>
              <a:t>json</a:t>
            </a:r>
            <a:r>
              <a:rPr lang="en-US" dirty="0" smtClean="0"/>
              <a:t> creates a list of pairs, or an association list.</a:t>
            </a:r>
          </a:p>
          <a:p>
            <a:r>
              <a:rPr lang="en-US" dirty="0" smtClean="0"/>
              <a:t>These are also called "dotted pairs.”</a:t>
            </a:r>
          </a:p>
          <a:p>
            <a:r>
              <a:rPr lang="en-US" dirty="0" smtClean="0"/>
              <a:t>When you print it out, it looks like ((:NAME . "</a:t>
            </a:r>
            <a:r>
              <a:rPr lang="en-US" dirty="0" err="1" smtClean="0"/>
              <a:t>Nooby</a:t>
            </a:r>
            <a:r>
              <a:rPr lang="en-US" dirty="0" smtClean="0"/>
              <a:t> </a:t>
            </a:r>
            <a:r>
              <a:rPr lang="en-US" dirty="0" err="1" smtClean="0"/>
              <a:t>McNooberson</a:t>
            </a:r>
            <a:r>
              <a:rPr lang="en-US" dirty="0" smtClean="0"/>
              <a:t>") (:WIN-PERCENT . 88))</a:t>
            </a:r>
          </a:p>
          <a:p>
            <a:r>
              <a:rPr lang="en-US" dirty="0" smtClean="0"/>
              <a:t>in JS-land that would look like [['name', '</a:t>
            </a:r>
            <a:r>
              <a:rPr lang="en-US" dirty="0" err="1" smtClean="0"/>
              <a:t>Nooby</a:t>
            </a:r>
            <a:r>
              <a:rPr lang="en-US" dirty="0" smtClean="0"/>
              <a:t>'], ['</a:t>
            </a:r>
            <a:r>
              <a:rPr lang="en-US" dirty="0" err="1" smtClean="0"/>
              <a:t>winPercent</a:t>
            </a:r>
            <a:r>
              <a:rPr lang="en-US" dirty="0" smtClean="0"/>
              <a:t>', 85.2]]</a:t>
            </a:r>
          </a:p>
          <a:p>
            <a:r>
              <a:rPr lang="en-US" dirty="0" smtClean="0"/>
              <a:t>We don’t get into </a:t>
            </a:r>
            <a:r>
              <a:rPr lang="en-US" dirty="0" err="1" smtClean="0"/>
              <a:t>metaprogramming</a:t>
            </a:r>
            <a:r>
              <a:rPr lang="en-US" dirty="0" smtClean="0"/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xkcd.com</a:t>
            </a:r>
            <a:r>
              <a:rPr lang="en-US" dirty="0" smtClean="0"/>
              <a:t>/224/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clojure.org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leiningen.org</a:t>
            </a:r>
            <a:r>
              <a:rPr lang="en-US" dirty="0" smtClean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unsuspecting commit</a:t>
            </a:r>
            <a:r>
              <a:rPr lang="en-US" baseline="0" dirty="0" smtClean="0"/>
              <a:t> was destined for greatness.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Total head-slapper.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Why does JavaScript allow us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0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require call will silently fail if you have more than one of them.</a:t>
            </a:r>
          </a:p>
          <a:p>
            <a:r>
              <a:rPr lang="en-US" dirty="0" smtClean="0"/>
              <a:t>Then only the last thingy you require will actually get loaded!</a:t>
            </a:r>
          </a:p>
          <a:p>
            <a:r>
              <a:rPr lang="en-US" dirty="0" smtClean="0"/>
              <a:t>This ate probably five hours of my life.</a:t>
            </a:r>
          </a:p>
          <a:p>
            <a:endParaRPr lang="en-US" dirty="0" smtClean="0"/>
          </a:p>
          <a:p>
            <a:r>
              <a:rPr lang="en-US" dirty="0" smtClean="0"/>
              <a:t>I was able to use a package</a:t>
            </a:r>
            <a:r>
              <a:rPr lang="en-US" baseline="0" dirty="0" smtClean="0"/>
              <a:t> manager. https://</a:t>
            </a:r>
            <a:r>
              <a:rPr lang="en-US" baseline="0" dirty="0" err="1" smtClean="0"/>
              <a:t>leiningen.org</a:t>
            </a:r>
            <a:r>
              <a:rPr lang="en-US" baseline="0" dirty="0" smtClean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compiler throws Java</a:t>
            </a:r>
            <a:r>
              <a:rPr lang="en-US" baseline="0" dirty="0" smtClean="0"/>
              <a:t> Exceptions.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compiles to a JavaScript file that is 1.4Mb large, minified.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6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hard.</a:t>
            </a:r>
          </a:p>
          <a:p>
            <a:r>
              <a:rPr lang="en-US" dirty="0" smtClean="0"/>
              <a:t>It’s Haskell,</a:t>
            </a:r>
            <a:r>
              <a:rPr lang="en-US" baseline="0" dirty="0" smtClean="0"/>
              <a:t> by the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Compiler flags at top.</a:t>
            </a:r>
          </a:p>
          <a:p>
            <a:r>
              <a:rPr lang="en-US" baseline="0" dirty="0" smtClean="0"/>
              <a:t>The “deriving” we see here is a macro to generate code for us.</a:t>
            </a:r>
          </a:p>
          <a:p>
            <a:r>
              <a:rPr lang="en-US" baseline="0" dirty="0" smtClean="0"/>
              <a:t>There are way too many symbols.</a:t>
            </a:r>
          </a:p>
          <a:p>
            <a:r>
              <a:rPr lang="en-US" baseline="0" dirty="0" smtClean="0"/>
              <a:t>We can talk about some of the concepts here later.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Hoogle</a:t>
            </a:r>
            <a:r>
              <a:rPr lang="en-US" baseline="0" dirty="0" smtClean="0"/>
              <a:t> is cool.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44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Malbolge</a:t>
            </a:r>
            <a:endParaRPr lang="en-US" dirty="0" smtClean="0"/>
          </a:p>
          <a:p>
            <a:r>
              <a:rPr lang="en-US" dirty="0" smtClean="0"/>
              <a:t>&gt; It’s named</a:t>
            </a:r>
            <a:r>
              <a:rPr lang="en-US" baseline="0" dirty="0" smtClean="0"/>
              <a:t> after the 8</a:t>
            </a:r>
            <a:r>
              <a:rPr lang="en-US" baseline="30000" dirty="0" smtClean="0"/>
              <a:t>th</a:t>
            </a:r>
            <a:r>
              <a:rPr lang="en-US" baseline="0" dirty="0" smtClean="0"/>
              <a:t> circle of hell.</a:t>
            </a:r>
          </a:p>
          <a:p>
            <a:r>
              <a:rPr lang="en-US" baseline="0" dirty="0" smtClean="0"/>
              <a:t>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Indeed, the author himself has never written a single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Malbolge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[1]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The first program was not written by a human being: it was generated by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eam search"/>
              </a:rPr>
              <a:t>beam 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designed by Andrew Cooke and implemented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sp programming language"/>
              </a:rPr>
              <a:t>Lisp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Art Credit: https://</a:t>
            </a:r>
            <a:r>
              <a:rPr lang="en-US" dirty="0" err="1" smtClean="0"/>
              <a:t>xkcd.com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language do we think this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2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8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large</a:t>
            </a:r>
            <a:r>
              <a:rPr lang="en-US" baseline="0" dirty="0" smtClean="0"/>
              <a:t> to accomplish this goal the same way as everyone else.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learning curve</a:t>
            </a:r>
            <a:r>
              <a:rPr lang="en-US" baseline="0" dirty="0" smtClean="0"/>
              <a:t> might be the best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6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snippets to show a couple language quirks.</a:t>
            </a:r>
          </a:p>
          <a:p>
            <a:endParaRPr lang="en-US" dirty="0" smtClean="0"/>
          </a:p>
          <a:p>
            <a:r>
              <a:rPr lang="en-US" dirty="0" smtClean="0"/>
              <a:t>Notice the </a:t>
            </a:r>
            <a:r>
              <a:rPr lang="en-US" dirty="0" err="1" smtClean="0"/>
              <a:t>WinPercent</a:t>
            </a:r>
            <a:r>
              <a:rPr lang="en-US" baseline="0" dirty="0" smtClean="0"/>
              <a:t> is using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library, null, which was designed for SQL interactions.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how we mix metaphors with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, like JS, and say its type, like Java.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Zoidberg</a:t>
            </a:r>
            <a:r>
              <a:rPr lang="en-US" baseline="0" dirty="0" smtClean="0"/>
              <a:t> operator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Unmarshaling</a:t>
            </a:r>
            <a:r>
              <a:rPr lang="en-US" baseline="0" dirty="0" smtClean="0"/>
              <a:t> to a pointer</a:t>
            </a:r>
          </a:p>
          <a:p>
            <a:endParaRPr lang="en-US" baseline="0" dirty="0" smtClean="0"/>
          </a:p>
          <a:p>
            <a:r>
              <a:rPr lang="en-US" dirty="0" smtClean="0"/>
              <a:t>Go and Java are doing something in common,</a:t>
            </a:r>
            <a:r>
              <a:rPr lang="en-US" baseline="0" dirty="0" smtClean="0"/>
              <a:t> which causes us to write a bunch more code than we would like.</a:t>
            </a:r>
          </a:p>
          <a:p>
            <a:r>
              <a:rPr lang="en-US" baseline="0" dirty="0" smtClean="0"/>
              <a:t>They’re setting plain old objects’ fields to default primitive values, when we need something more precise.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 is to Elixir as Rails is to Ruby</a:t>
            </a:r>
          </a:p>
          <a:p>
            <a:endParaRPr lang="en-US" dirty="0" smtClean="0"/>
          </a:p>
          <a:p>
            <a:r>
              <a:rPr lang="en-US" dirty="0" smtClean="0"/>
              <a:t>No, we’re not covering Phoenix in</a:t>
            </a:r>
            <a:r>
              <a:rPr lang="en-US" baseline="0" dirty="0" smtClean="0"/>
              <a:t>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Elixir does kind of look like Ruby, so I will spare you most of the syntax.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good for high-availability, concurrent, fault-tolerant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symbols, called atoms.</a:t>
            </a:r>
          </a:p>
          <a:p>
            <a:endParaRPr lang="en-US" dirty="0" smtClean="0"/>
          </a:p>
          <a:p>
            <a:r>
              <a:rPr lang="en-US" dirty="0" smtClean="0"/>
              <a:t>Loading</a:t>
            </a:r>
            <a:r>
              <a:rPr lang="en-US" baseline="0" dirty="0" smtClean="0"/>
              <a:t> a local file is wonky.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 pipes to first parameter rather than last.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some reason, it likes percent signs. Uses those when declaring object literals too.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Brackets for tuples?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PHP:</a:t>
            </a:r>
          </a:p>
          <a:p>
            <a:r>
              <a:rPr lang="en-US" dirty="0" smtClean="0"/>
              <a:t>Dollar signs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Hack/HHVM</a:t>
            </a:r>
          </a:p>
          <a:p>
            <a:r>
              <a:rPr lang="en-US" baseline="0" dirty="0" smtClean="0"/>
              <a:t>Single threaded, request-based state.</a:t>
            </a:r>
          </a:p>
          <a:p>
            <a:r>
              <a:rPr lang="en-US" baseline="0" dirty="0" smtClean="0"/>
              <a:t>History.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Purescript</a:t>
            </a:r>
            <a:r>
              <a:rPr lang="en-US" baseline="0" dirty="0" smtClean="0"/>
              <a:t>:</a:t>
            </a:r>
          </a:p>
          <a:p>
            <a:r>
              <a:rPr lang="en-US" dirty="0" smtClean="0"/>
              <a:t>Like Haskell, but younger and compiles to JS.</a:t>
            </a:r>
          </a:p>
          <a:p>
            <a:r>
              <a:rPr lang="en-US" dirty="0" smtClean="0"/>
              <a:t>Easy JS</a:t>
            </a:r>
            <a:r>
              <a:rPr lang="en-US" baseline="0" dirty="0" smtClean="0"/>
              <a:t> interoperation.</a:t>
            </a:r>
          </a:p>
          <a:p>
            <a:r>
              <a:rPr lang="en-US" baseline="0" dirty="0" smtClean="0"/>
              <a:t>Ugly compiler messages.</a:t>
            </a:r>
          </a:p>
          <a:p>
            <a:r>
              <a:rPr lang="en-US" baseline="0" dirty="0" smtClean="0"/>
              <a:t>May the source be with you.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Lua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Very fast, though interpreted.</a:t>
            </a:r>
          </a:p>
          <a:p>
            <a:r>
              <a:rPr lang="en-US" baseline="0" dirty="0" smtClean="0"/>
              <a:t>Simple and easy to learn.</a:t>
            </a:r>
          </a:p>
          <a:p>
            <a:r>
              <a:rPr lang="en-US" baseline="0" dirty="0" smtClean="0"/>
              <a:t>Good package manager.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Clojure</a:t>
            </a:r>
            <a:r>
              <a:rPr lang="en-US" baseline="0" dirty="0" smtClean="0"/>
              <a:t>/Script:</a:t>
            </a:r>
          </a:p>
          <a:p>
            <a:r>
              <a:rPr lang="en-US" baseline="0" dirty="0" smtClean="0"/>
              <a:t>Ouch.</a:t>
            </a:r>
          </a:p>
          <a:p>
            <a:r>
              <a:rPr lang="en-US" baseline="0" dirty="0" smtClean="0"/>
              <a:t>Size of compiled JS.</a:t>
            </a:r>
          </a:p>
          <a:p>
            <a:r>
              <a:rPr lang="en-US" baseline="0" dirty="0" smtClean="0"/>
              <a:t>Horrible compiler.</a:t>
            </a:r>
          </a:p>
          <a:p>
            <a:endParaRPr lang="en-US" baseline="0" dirty="0" smtClean="0"/>
          </a:p>
          <a:p>
            <a:r>
              <a:rPr lang="en-US" dirty="0" smtClean="0"/>
              <a:t>Elixir:</a:t>
            </a:r>
          </a:p>
          <a:p>
            <a:r>
              <a:rPr lang="en-US" dirty="0" smtClean="0"/>
              <a:t>Phoenix is to Elixir as Rails is to Ruby.</a:t>
            </a:r>
          </a:p>
          <a:p>
            <a:r>
              <a:rPr lang="en-US" baseline="0" dirty="0" smtClean="0"/>
              <a:t>Elixir does kind of look like Ruby, so I will spare you most of the syntax.</a:t>
            </a:r>
          </a:p>
          <a:p>
            <a:r>
              <a:rPr lang="en-US" baseline="0" dirty="0" smtClean="0"/>
              <a:t>It’s good for high-availability, concurrent, fault-tolerant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C:</a:t>
            </a:r>
          </a:p>
          <a:p>
            <a:r>
              <a:rPr lang="en-US" baseline="0" dirty="0" smtClean="0"/>
              <a:t>Intimidating, but easy!</a:t>
            </a:r>
          </a:p>
          <a:p>
            <a:r>
              <a:rPr lang="en-US" baseline="0" dirty="0" smtClean="0"/>
              <a:t>So fast.</a:t>
            </a:r>
          </a:p>
          <a:p>
            <a:r>
              <a:rPr lang="en-US" baseline="0" dirty="0" smtClean="0"/>
              <a:t>No exceptions.</a:t>
            </a:r>
          </a:p>
          <a:p>
            <a:r>
              <a:rPr lang="en-US" baseline="0" dirty="0" smtClean="0"/>
              <a:t>Every function returns something.</a:t>
            </a:r>
          </a:p>
          <a:p>
            <a:r>
              <a:rPr lang="en-US" baseline="0" dirty="0" err="1" smtClean="0"/>
              <a:t>Malloc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May the source be with you.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Nope. They</a:t>
            </a:r>
            <a:r>
              <a:rPr lang="en-US" baseline="0" dirty="0" smtClean="0"/>
              <a:t> have different goals and trade-offs.</a:t>
            </a:r>
          </a:p>
          <a:p>
            <a:r>
              <a:rPr lang="en-US" baseline="0" dirty="0" smtClean="0"/>
              <a:t>I’m not here to ridicule languages or praise them, only present the process I went through to solve the same problem in each.</a:t>
            </a:r>
          </a:p>
          <a:p>
            <a:r>
              <a:rPr lang="en-US" baseline="0" dirty="0" smtClean="0"/>
              <a:t>We create a simple, concrete problem that’s like a greater hello world exercise.</a:t>
            </a:r>
          </a:p>
          <a:p>
            <a:r>
              <a:rPr lang="en-US" baseline="0" dirty="0" smtClean="0"/>
              <a:t>We have a chess club application that gets players’ JSON data from an API somewhere.</a:t>
            </a:r>
          </a:p>
          <a:p>
            <a:endParaRPr lang="en-US" baseline="0" dirty="0" smtClean="0"/>
          </a:p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www.udemy.com</a:t>
            </a:r>
            <a:r>
              <a:rPr lang="en-US" dirty="0" smtClean="0"/>
              <a:t>/chess-strategy/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www.theadvocates.org</a:t>
            </a:r>
            <a:r>
              <a:rPr lang="en-US" dirty="0" smtClean="0"/>
              <a:t>/tag/tortoise-and-the-hare/</a:t>
            </a:r>
          </a:p>
          <a:p>
            <a:endParaRPr lang="en-US" dirty="0" smtClean="0"/>
          </a:p>
          <a:p>
            <a:r>
              <a:rPr lang="en-US" dirty="0" smtClean="0"/>
              <a:t>Rust has a rapid language development release</a:t>
            </a:r>
            <a:r>
              <a:rPr lang="en-US" baseline="0" dirty="0" smtClean="0"/>
              <a:t> cycle.</a:t>
            </a:r>
          </a:p>
          <a:p>
            <a:r>
              <a:rPr lang="en-US" baseline="0" dirty="0" smtClean="0"/>
              <a:t>Elm is deliberately slow.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Both have the same goal, and operate in much the same way, though in very different places.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2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Front-end,</a:t>
            </a:r>
            <a:r>
              <a:rPr lang="en-US" baseline="0" dirty="0" smtClean="0"/>
              <a:t> d</a:t>
            </a:r>
            <a:r>
              <a:rPr lang="en-US" dirty="0" smtClean="0"/>
              <a:t>omain-specific, pure functional language. </a:t>
            </a:r>
          </a:p>
          <a:p>
            <a:endParaRPr lang="en-US" dirty="0" smtClean="0"/>
          </a:p>
          <a:p>
            <a:r>
              <a:rPr lang="en-US" dirty="0" smtClean="0"/>
              <a:t>Decoding JSON is the</a:t>
            </a:r>
            <a:r>
              <a:rPr lang="en-US" baseline="0" dirty="0" smtClean="0"/>
              <a:t> most hated part of Elm, behind learning curve.</a:t>
            </a:r>
          </a:p>
          <a:p>
            <a:r>
              <a:rPr lang="en-US" baseline="0" dirty="0" smtClean="0"/>
              <a:t>However its does a better job of safely handling outside data than the other languages in this presentation, with one exception.</a:t>
            </a:r>
          </a:p>
          <a:p>
            <a:endParaRPr lang="en-US" dirty="0" smtClean="0"/>
          </a:p>
          <a:p>
            <a:r>
              <a:rPr lang="en-US" dirty="0" smtClean="0"/>
              <a:t>Compiles to JS so you can use it on the back-end to make a high-confidence bubble,</a:t>
            </a:r>
            <a:r>
              <a:rPr lang="en-US" baseline="0" dirty="0" smtClean="0"/>
              <a:t> if you REALLY want to.</a:t>
            </a:r>
          </a:p>
          <a:p>
            <a:r>
              <a:rPr lang="en-US" baseline="0" dirty="0" smtClean="0"/>
              <a:t>In the future, may compile to other things.</a:t>
            </a:r>
            <a:endParaRPr lang="en-US" dirty="0" smtClean="0"/>
          </a:p>
          <a:p>
            <a:r>
              <a:rPr lang="en-US" dirty="0" smtClean="0"/>
              <a:t>Best package manager.</a:t>
            </a:r>
          </a:p>
          <a:p>
            <a:r>
              <a:rPr lang="en-US" dirty="0" smtClean="0"/>
              <a:t>Friendly compiler.</a:t>
            </a:r>
          </a:p>
          <a:p>
            <a:endParaRPr lang="en-US" dirty="0" smtClean="0"/>
          </a:p>
          <a:p>
            <a:r>
              <a:rPr lang="en-US" dirty="0" smtClean="0"/>
              <a:t>Doesn’t have actions like Haskell.</a:t>
            </a:r>
          </a:p>
          <a:p>
            <a:r>
              <a:rPr lang="en-US" dirty="0" smtClean="0"/>
              <a:t>Instead has commands</a:t>
            </a:r>
            <a:r>
              <a:rPr lang="en-US" baseline="0" dirty="0" smtClean="0"/>
              <a:t> that are just data handed off to the runtime, so that it can do the dirty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6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breaking this down to</a:t>
            </a:r>
            <a:r>
              <a:rPr lang="en-US" baseline="0" dirty="0" smtClean="0"/>
              <a:t> highlight the result of deliberate language syntax planning.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similar to Python.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Differ from </a:t>
            </a:r>
            <a:r>
              <a:rPr lang="en-US" baseline="0" dirty="0" err="1" smtClean="0"/>
              <a:t>purescript</a:t>
            </a:r>
            <a:r>
              <a:rPr lang="en-US" baseline="0" dirty="0" smtClean="0"/>
              <a:t> and Go because they read like English.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constructor.</a:t>
            </a:r>
          </a:p>
          <a:p>
            <a:r>
              <a:rPr lang="en-US" dirty="0" smtClean="0"/>
              <a:t>In Haskell and Rust you need an extra step to derive</a:t>
            </a:r>
            <a:r>
              <a:rPr lang="en-US" baseline="0" dirty="0" smtClean="0"/>
              <a:t> such a constructor.</a:t>
            </a:r>
          </a:p>
          <a:p>
            <a:r>
              <a:rPr lang="en-US" baseline="0" dirty="0" smtClean="0"/>
              <a:t>This does that for you.</a:t>
            </a:r>
          </a:p>
          <a:p>
            <a:r>
              <a:rPr lang="en-US" baseline="0" dirty="0" smtClean="0"/>
              <a:t>Like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, colons are for type annotations.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9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provides both</a:t>
            </a:r>
            <a:r>
              <a:rPr lang="en-US" baseline="0" dirty="0" smtClean="0"/>
              <a:t> a compile-time check, and a run-time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&lt;| is backward function application, to reduce () or let/in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“</a:t>
            </a:r>
            <a:r>
              <a:rPr lang="en-US" baseline="0" dirty="0" err="1" smtClean="0"/>
              <a:t>nullable</a:t>
            </a:r>
            <a:r>
              <a:rPr lang="en-US" baseline="0" dirty="0" smtClean="0"/>
              <a:t>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 function that takes a string, and returns a </a:t>
            </a:r>
            <a:r>
              <a:rPr lang="en-US" baseline="0" dirty="0" smtClean="0"/>
              <a:t>Result that either contains an error message or a Player object.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package.elm-lang.org</a:t>
            </a:r>
            <a:r>
              <a:rPr lang="en-US" dirty="0" smtClean="0"/>
              <a:t>/packages/elm-</a:t>
            </a:r>
            <a:r>
              <a:rPr lang="en-US" dirty="0" err="1" smtClean="0"/>
              <a:t>lang</a:t>
            </a:r>
            <a:r>
              <a:rPr lang="en-US" dirty="0" smtClean="0"/>
              <a:t>/core/5.1.1/</a:t>
            </a:r>
            <a:r>
              <a:rPr lang="en-US" dirty="0" err="1" smtClean="0"/>
              <a:t>Json-Decode#decodeString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6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need the type annotation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Interpolate is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library. Elm has no macros, and may never.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|&gt; is forward</a:t>
            </a:r>
            <a:r>
              <a:rPr lang="en-US" baseline="0" dirty="0" smtClean="0"/>
              <a:t> function application</a:t>
            </a:r>
          </a:p>
          <a:p>
            <a:r>
              <a:rPr lang="en-US" baseline="0" dirty="0" smtClean="0"/>
              <a:t>Each function has an </a:t>
            </a:r>
            <a:r>
              <a:rPr lang="en-US" baseline="0" dirty="0" err="1" smtClean="0"/>
              <a:t>arity</a:t>
            </a:r>
            <a:r>
              <a:rPr lang="en-US" baseline="0" dirty="0" smtClean="0"/>
              <a:t> of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32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asaj.org</a:t>
            </a:r>
            <a:r>
              <a:rPr lang="en-US" dirty="0" smtClean="0"/>
              <a:t>/talks/lola16/?</a:t>
            </a:r>
            <a:r>
              <a:rPr lang="en-US" dirty="0" err="1" smtClean="0"/>
              <a:t>full#cover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 "Billion Dollar Mistake".</a:t>
            </a:r>
          </a:p>
          <a:p>
            <a:r>
              <a:rPr lang="en-US" dirty="0" smtClean="0"/>
              <a:t>Guarantees no null or dangling pointers by forcing each reference// to borrow its value, during which time the value in memory cannot by destroyed or moved.</a:t>
            </a:r>
          </a:p>
          <a:p>
            <a:r>
              <a:rPr lang="en-US" dirty="0" smtClean="0"/>
              <a:t>You cannot declare a variable unless it has a concrete value of that type.</a:t>
            </a:r>
          </a:p>
          <a:p>
            <a:r>
              <a:rPr lang="en-US" dirty="0" smtClean="0"/>
              <a:t>Rust has no exceptions as those do not play well with multi-threading.</a:t>
            </a:r>
          </a:p>
          <a:p>
            <a:r>
              <a:rPr lang="en-US" dirty="0" smtClean="0"/>
              <a:t>If it compiles, it probably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smallest implementation of all</a:t>
            </a:r>
            <a:r>
              <a:rPr lang="en-US" baseline="0" dirty="0" smtClean="0"/>
              <a:t> our languages. So here it is in one slide.</a:t>
            </a:r>
            <a:endParaRPr lang="en-US" dirty="0" smtClean="0"/>
          </a:p>
          <a:p>
            <a:r>
              <a:rPr lang="en-US" dirty="0" smtClean="0"/>
              <a:t>Macros are a feature of last resort!</a:t>
            </a:r>
          </a:p>
          <a:p>
            <a:r>
              <a:rPr lang="en-US" dirty="0" smtClean="0"/>
              <a:t>Cargo brings in crates.</a:t>
            </a:r>
          </a:p>
          <a:p>
            <a:r>
              <a:rPr lang="en-US" dirty="0" smtClean="0"/>
              <a:t>The funky Elvis operator in the first argument of </a:t>
            </a:r>
            <a:r>
              <a:rPr lang="en-US" dirty="0" err="1" smtClean="0"/>
              <a:t>println</a:t>
            </a:r>
            <a:r>
              <a:rPr lang="en-US" dirty="0" smtClean="0"/>
              <a:t>! is what allows us to pass a Result</a:t>
            </a:r>
          </a:p>
          <a:p>
            <a:r>
              <a:rPr lang="en-US" dirty="0" smtClean="0"/>
              <a:t>Java-like &lt;generics&gt;, though after a colon. </a:t>
            </a:r>
            <a:r>
              <a:rPr lang="en-US" dirty="0" err="1" smtClean="0"/>
              <a:t>Kinda</a:t>
            </a:r>
            <a:r>
              <a:rPr lang="en-US" baseline="0" dirty="0" smtClean="0"/>
              <a:t> mixing metaphors?</a:t>
            </a:r>
          </a:p>
          <a:p>
            <a:r>
              <a:rPr lang="en-US" baseline="0" dirty="0" smtClean="0"/>
              <a:t>Lots of symbols being used, but not as much as Haskell.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/en/question-mark-note-duplicate-2110767/</a:t>
            </a:r>
          </a:p>
          <a:p>
            <a:r>
              <a:rPr lang="en-US" dirty="0" smtClean="0"/>
              <a:t>Nintendo</a:t>
            </a:r>
          </a:p>
          <a:p>
            <a:endParaRPr lang="en-US" dirty="0" smtClean="0"/>
          </a:p>
          <a:p>
            <a:r>
              <a:rPr lang="en-US" dirty="0" smtClean="0"/>
              <a:t>We can go look at any of these and</a:t>
            </a:r>
            <a:r>
              <a:rPr lang="en-US" baseline="0" dirty="0" smtClean="0"/>
              <a:t> try live coding in the text editor/terminal.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Pilatch</a:t>
            </a:r>
            <a:r>
              <a:rPr lang="en-US" smtClean="0"/>
              <a:t>/language-buffet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Zero and null</a:t>
            </a:r>
            <a:r>
              <a:rPr lang="en-US" baseline="0" dirty="0" smtClean="0"/>
              <a:t> have distinct meanings.</a:t>
            </a:r>
          </a:p>
          <a:p>
            <a:r>
              <a:rPr lang="en-US" baseline="0" dirty="0" smtClean="0"/>
              <a:t>In some languages there might be a difference between zero with and without a decimal i.e. 0.0, as one is an integer and the other is a float.</a:t>
            </a:r>
          </a:p>
          <a:p>
            <a:r>
              <a:rPr lang="en-US" baseline="0" dirty="0" smtClean="0"/>
              <a:t>The goal is introduce the player based on this data.</a:t>
            </a:r>
          </a:p>
          <a:p>
            <a:r>
              <a:rPr lang="en-US" baseline="0" dirty="0" smtClean="0"/>
              <a:t>Handle stuff that could go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9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crud. We’ve</a:t>
            </a:r>
            <a:r>
              <a:rPr lang="en-US" baseline="0" dirty="0" smtClean="0"/>
              <a:t> made a mistake already.</a:t>
            </a:r>
            <a:endParaRPr lang="en-US" dirty="0" smtClean="0"/>
          </a:p>
          <a:p>
            <a:r>
              <a:rPr lang="en-US" dirty="0" smtClean="0"/>
              <a:t>What’s wrong with this function?</a:t>
            </a:r>
          </a:p>
          <a:p>
            <a:r>
              <a:rPr lang="en-US" dirty="0" smtClean="0"/>
              <a:t>Would you</a:t>
            </a:r>
            <a:r>
              <a:rPr lang="en-US" baseline="0" dirty="0" smtClean="0"/>
              <a:t> have remembered to make test specifications for both the null and zero cases of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JSON</a:t>
            </a:r>
            <a:r>
              <a:rPr lang="en-US" baseline="0" dirty="0" smtClean="0"/>
              <a:t> strings in a local file that we import, instead of mocking HTTP requests and responses.</a:t>
            </a:r>
          </a:p>
          <a:p>
            <a:r>
              <a:rPr lang="en-US" baseline="0" dirty="0" smtClean="0"/>
              <a:t>Introduce function improved.</a:t>
            </a:r>
          </a:p>
          <a:p>
            <a:r>
              <a:rPr lang="en-US" baseline="0" dirty="0" smtClean="0"/>
              <a:t>We handle bad JSON.</a:t>
            </a:r>
          </a:p>
          <a:p>
            <a:r>
              <a:rPr lang="en-US" baseline="0" dirty="0" smtClean="0"/>
              <a:t>What if the player object’s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 key is absent?</a:t>
            </a:r>
          </a:p>
          <a:p>
            <a:r>
              <a:rPr lang="en-US" baseline="0" dirty="0" smtClean="0"/>
              <a:t>What if the JSON has totally different properties?</a:t>
            </a:r>
          </a:p>
          <a:p>
            <a:r>
              <a:rPr lang="en-US" baseline="0" dirty="0" smtClean="0"/>
              <a:t>What if the JSON has the right property names, but different data types?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9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just parse. Validate the JSON!</a:t>
            </a:r>
          </a:p>
          <a:p>
            <a:r>
              <a:rPr lang="en-US" dirty="0" smtClean="0"/>
              <a:t>Third party library.</a:t>
            </a:r>
          </a:p>
          <a:p>
            <a:r>
              <a:rPr lang="en-US" dirty="0" smtClean="0"/>
              <a:t>A lot of languages</a:t>
            </a:r>
            <a:r>
              <a:rPr lang="en-US" baseline="0" dirty="0" smtClean="0"/>
              <a:t> have a JSON validation implementation of some kind.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1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3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326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356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066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545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561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9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9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2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0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4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1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3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7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Language Buffet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solving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Now with more colons!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" y="-983144"/>
            <a:ext cx="9441609" cy="8447756"/>
          </a:xfrm>
        </p:spPr>
      </p:pic>
    </p:spTree>
    <p:extLst>
      <p:ext uri="{BB962C8B-B14F-4D97-AF65-F5344CB8AC3E}">
        <p14:creationId xmlns:p14="http://schemas.microsoft.com/office/powerpoint/2010/main" val="19675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Similar languages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Literally side by side</a:t>
            </a:r>
          </a:p>
        </p:txBody>
      </p:sp>
    </p:spTree>
    <p:extLst>
      <p:ext uri="{BB962C8B-B14F-4D97-AF65-F5344CB8AC3E}">
        <p14:creationId xmlns:p14="http://schemas.microsoft.com/office/powerpoint/2010/main" val="9061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048" y="-4800597"/>
            <a:ext cx="6135624" cy="171076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-62"/>
          <a:stretch/>
        </p:blipFill>
        <p:spPr>
          <a:xfrm>
            <a:off x="5740818" y="-4800597"/>
            <a:ext cx="6739128" cy="161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35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2192000" cy="38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3" y="1753377"/>
            <a:ext cx="8791821" cy="3378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9" y="-246436"/>
            <a:ext cx="10480548" cy="7395972"/>
          </a:xfrm>
        </p:spPr>
      </p:pic>
    </p:spTree>
    <p:extLst>
      <p:ext uri="{BB962C8B-B14F-4D97-AF65-F5344CB8AC3E}">
        <p14:creationId xmlns:p14="http://schemas.microsoft.com/office/powerpoint/2010/main" val="16641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05" y="2052116"/>
            <a:ext cx="8652072" cy="348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0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051050"/>
            <a:ext cx="1409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Lambda Balls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that guy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5" y="372534"/>
            <a:ext cx="20320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9" y="2376782"/>
            <a:ext cx="2755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8" y="-431761"/>
            <a:ext cx="10918572" cy="7715942"/>
          </a:xfrm>
        </p:spPr>
      </p:pic>
    </p:spTree>
    <p:extLst>
      <p:ext uri="{BB962C8B-B14F-4D97-AF65-F5344CB8AC3E}">
        <p14:creationId xmlns:p14="http://schemas.microsoft.com/office/powerpoint/2010/main" val="3483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4114802"/>
            <a:ext cx="7766936" cy="1646302"/>
          </a:xfrm>
        </p:spPr>
        <p:txBody>
          <a:bodyPr/>
          <a:lstStyle/>
          <a:p>
            <a:r>
              <a:rPr lang="en-US" dirty="0" smtClean="0"/>
              <a:t>Snobbery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761101"/>
            <a:ext cx="7766936" cy="1096899"/>
          </a:xfrm>
        </p:spPr>
        <p:txBody>
          <a:bodyPr/>
          <a:lstStyle/>
          <a:p>
            <a:r>
              <a:rPr lang="en-US" dirty="0" smtClean="0"/>
              <a:t>It’s unavoidable.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" y="1110463"/>
            <a:ext cx="8807824" cy="39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3" y="-442677"/>
            <a:ext cx="9202876" cy="77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81" y="1667875"/>
            <a:ext cx="7766114" cy="3267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ce-t-crazy-deep-nerd-sh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Incoming wall of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Sorry about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73" y="0"/>
            <a:ext cx="4367561" cy="6858000"/>
          </a:xfrm>
          <a:prstGeom prst="rect">
            <a:avLst/>
          </a:prstGeom>
        </p:spPr>
      </p:pic>
      <p:pic>
        <p:nvPicPr>
          <p:cNvPr id="4" name="ice-t-people-have-broken-down-trying-to-read-that-stuf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8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67804"/>
              </p:ext>
            </p:extLst>
          </p:nvPr>
        </p:nvGraphicFramePr>
        <p:xfrm>
          <a:off x="1922929" y="564781"/>
          <a:ext cx="5136777" cy="5523995"/>
        </p:xfrm>
        <a:graphic>
          <a:graphicData uri="http://schemas.openxmlformats.org/drawingml/2006/table">
            <a:tbl>
              <a:tblPr/>
              <a:tblGrid>
                <a:gridCol w="1501519"/>
                <a:gridCol w="2070516"/>
                <a:gridCol w="1564742"/>
              </a:tblGrid>
              <a:tr h="5272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Extension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Non-blank Lines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Characters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cljs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526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elm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lisp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lua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rb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purs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651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py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php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748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go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java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1762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3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:= Java lite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Let’s see some snippets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08075">
            <a:off x="2380129" y="-764530"/>
            <a:ext cx="2173941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other languages fare better?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05" y="1510513"/>
            <a:ext cx="8380588" cy="4715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69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74" y="955355"/>
            <a:ext cx="8629288" cy="49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Elixir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Mo’ snippets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2998600"/>
            <a:ext cx="8763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03" y="2604418"/>
            <a:ext cx="1994864" cy="19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39363"/>
            <a:ext cx="9281982" cy="52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Enough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talk through these.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3" y="700216"/>
            <a:ext cx="2354192" cy="121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56" y="2531378"/>
            <a:ext cx="1392614" cy="1392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3" y="4356317"/>
            <a:ext cx="2017106" cy="2017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5" y="118860"/>
            <a:ext cx="20320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70" y="5274573"/>
            <a:ext cx="876300" cy="1206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59" y="813106"/>
            <a:ext cx="1780552" cy="19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Last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7" y="2771475"/>
            <a:ext cx="4920608" cy="255871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Opposite language development speeds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knew it was coming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14" y="1010651"/>
            <a:ext cx="5446295" cy="54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" y="1144925"/>
            <a:ext cx="9015664" cy="45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1731267"/>
            <a:ext cx="9047748" cy="32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89" y="1415098"/>
            <a:ext cx="8694822" cy="40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8" y="946484"/>
            <a:ext cx="11915024" cy="49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300" y="2052116"/>
            <a:ext cx="8677839" cy="3997828"/>
          </a:xfrm>
        </p:spPr>
        <p:txBody>
          <a:bodyPr/>
          <a:lstStyle/>
          <a:p>
            <a:endParaRPr lang="en-US" dirty="0">
              <a:latin typeface="Input Sans" charset="0"/>
              <a:ea typeface="Input Sans" charset="0"/>
              <a:cs typeface="Input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26" y="1885285"/>
            <a:ext cx="9392896" cy="46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7" y="983358"/>
            <a:ext cx="5987906" cy="4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Fewest keystrokes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083734"/>
            <a:ext cx="265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91" y="-224589"/>
            <a:ext cx="8335986" cy="7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5" y="768684"/>
            <a:ext cx="3492500" cy="232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29" y="2707774"/>
            <a:ext cx="1964252" cy="23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5" y="1676400"/>
            <a:ext cx="10112510" cy="3843936"/>
          </a:xfrm>
        </p:spPr>
      </p:pic>
    </p:spTree>
    <p:extLst>
      <p:ext uri="{BB962C8B-B14F-4D97-AF65-F5344CB8AC3E}">
        <p14:creationId xmlns:p14="http://schemas.microsoft.com/office/powerpoint/2010/main" val="19712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Ensuring Safety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more </a:t>
            </a:r>
            <a:r>
              <a:rPr lang="en-US" dirty="0" err="1" smtClean="0"/>
              <a:t>codez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4" y="411614"/>
            <a:ext cx="9643039" cy="6146734"/>
          </a:xfrm>
        </p:spPr>
      </p:pic>
    </p:spTree>
    <p:extLst>
      <p:ext uri="{BB962C8B-B14F-4D97-AF65-F5344CB8AC3E}">
        <p14:creationId xmlns:p14="http://schemas.microsoft.com/office/powerpoint/2010/main" val="9162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package for that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Of course there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0" y="-333982"/>
            <a:ext cx="7600950" cy="75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1391</TotalTime>
  <Words>2064</Words>
  <Application>Microsoft Macintosh PowerPoint</Application>
  <PresentationFormat>Widescreen</PresentationFormat>
  <Paragraphs>373</Paragraphs>
  <Slides>43</Slides>
  <Notes>39</Notes>
  <HiddenSlides>5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Input Sans</vt:lpstr>
      <vt:lpstr>Mangal</vt:lpstr>
      <vt:lpstr>Trebuchet MS</vt:lpstr>
      <vt:lpstr>Wingdings 3</vt:lpstr>
      <vt:lpstr>Arial</vt:lpstr>
      <vt:lpstr>Facet</vt:lpstr>
      <vt:lpstr>Language Buffet</vt:lpstr>
      <vt:lpstr>How it started</vt:lpstr>
      <vt:lpstr>Do other languages fare better?</vt:lpstr>
      <vt:lpstr>Valid JSON</vt:lpstr>
      <vt:lpstr>JavaScript</vt:lpstr>
      <vt:lpstr>Ensuring Safety</vt:lpstr>
      <vt:lpstr>PowerPoint Presentation</vt:lpstr>
      <vt:lpstr>A package for that</vt:lpstr>
      <vt:lpstr>PowerPoint Presentation</vt:lpstr>
      <vt:lpstr>TypeScript</vt:lpstr>
      <vt:lpstr>PowerPoint Presentation</vt:lpstr>
      <vt:lpstr>Similar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Lambda Balls</vt:lpstr>
      <vt:lpstr>PowerPoint Presentation</vt:lpstr>
      <vt:lpstr>Snobbery</vt:lpstr>
      <vt:lpstr>PowerPoint Presentation</vt:lpstr>
      <vt:lpstr>PowerPoint Presentation</vt:lpstr>
      <vt:lpstr>Incoming wall of text</vt:lpstr>
      <vt:lpstr>PowerPoint Presentation</vt:lpstr>
      <vt:lpstr>PowerPoint Presentation</vt:lpstr>
      <vt:lpstr>Go := Java lite</vt:lpstr>
      <vt:lpstr>PowerPoint Presentation</vt:lpstr>
      <vt:lpstr>Elixir</vt:lpstr>
      <vt:lpstr>PowerPoint Presentation</vt:lpstr>
      <vt:lpstr>Enough code</vt:lpstr>
      <vt:lpstr>Last two</vt:lpstr>
      <vt:lpstr>Elm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Winner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Buffet</dc:title>
  <dc:creator>Microsoft Office User</dc:creator>
  <cp:lastModifiedBy>Microsoft Office User</cp:lastModifiedBy>
  <cp:revision>68</cp:revision>
  <dcterms:created xsi:type="dcterms:W3CDTF">2018-04-10T16:34:03Z</dcterms:created>
  <dcterms:modified xsi:type="dcterms:W3CDTF">2018-04-11T15:45:29Z</dcterms:modified>
</cp:coreProperties>
</file>